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7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63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142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97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2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8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35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3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14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77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7/12/2017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41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35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7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dirty="0" smtClean="0"/>
              <a:t>ミニチュア浴衣製作のための布の裁断としるし付け</a:t>
            </a:r>
            <a:r>
              <a:rPr lang="ja-JP" altLang="en-US" sz="4800" dirty="0"/>
              <a:t>　</a:t>
            </a:r>
            <a:endParaRPr kumimoji="1"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7555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布への型紙配置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63" y="2217671"/>
            <a:ext cx="4938712" cy="3279908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ja-JP" altLang="ja-JP" dirty="0" smtClean="0"/>
              <a:t>身頃</a:t>
            </a:r>
            <a:r>
              <a:rPr lang="en-US" altLang="ja-JP" dirty="0"/>
              <a:t>2</a:t>
            </a:r>
            <a:r>
              <a:rPr lang="ja-JP" altLang="ja-JP" dirty="0" smtClean="0"/>
              <a:t>枚、</a:t>
            </a:r>
            <a:r>
              <a:rPr lang="ja-JP" altLang="ja-JP" dirty="0"/>
              <a:t>袖</a:t>
            </a:r>
            <a:r>
              <a:rPr lang="en-US" altLang="ja-JP" dirty="0"/>
              <a:t>2</a:t>
            </a:r>
            <a:r>
              <a:rPr lang="ja-JP" altLang="ja-JP" dirty="0" smtClean="0"/>
              <a:t>枚</a:t>
            </a:r>
            <a:r>
              <a:rPr lang="ja-JP" altLang="en-US" dirty="0" smtClean="0"/>
              <a:t> </a:t>
            </a:r>
            <a:r>
              <a:rPr lang="ja-JP" altLang="ja-JP" dirty="0" smtClean="0"/>
              <a:t>、</a:t>
            </a:r>
            <a:r>
              <a:rPr lang="ja-JP" altLang="ja-JP" dirty="0"/>
              <a:t>衿とおくみ</a:t>
            </a:r>
            <a:r>
              <a:rPr lang="en-US" altLang="ja-JP" dirty="0"/>
              <a:t>2</a:t>
            </a:r>
            <a:r>
              <a:rPr lang="ja-JP" altLang="ja-JP" dirty="0"/>
              <a:t>枚の型紙を準備し、周りをしるし付けして裁断する</a:t>
            </a:r>
            <a:r>
              <a:rPr lang="ja-JP" altLang="ja-JP" dirty="0" smtClean="0"/>
              <a:t>。</a:t>
            </a:r>
            <a:r>
              <a:rPr lang="ja-JP" altLang="en-US" dirty="0" smtClean="0"/>
              <a:t>身頃、袖、おくみの各パーツは左右対称なので、左の図をみて</a:t>
            </a:r>
            <a:r>
              <a:rPr lang="en-US" altLang="ja-JP" dirty="0" smtClean="0"/>
              <a:t>2</a:t>
            </a:r>
            <a:r>
              <a:rPr lang="ja-JP" altLang="en-US" dirty="0" smtClean="0"/>
              <a:t>枚の向きに注意する。</a:t>
            </a:r>
            <a:r>
              <a:rPr kumimoji="1" lang="ja-JP" altLang="en-US" dirty="0" smtClean="0"/>
              <a:t>部位ごとに布に配置する。</a:t>
            </a:r>
            <a:endParaRPr kumimoji="1" lang="ja-JP" altLang="en-US" dirty="0"/>
          </a:p>
        </p:txBody>
      </p:sp>
      <p:sp>
        <p:nvSpPr>
          <p:cNvPr id="5" name="角丸四角形吹き出し 4"/>
          <p:cNvSpPr/>
          <p:nvPr/>
        </p:nvSpPr>
        <p:spPr>
          <a:xfrm>
            <a:off x="6665712" y="4252773"/>
            <a:ext cx="4896851" cy="1909010"/>
          </a:xfrm>
          <a:prstGeom prst="wedgeRoundRectCallout">
            <a:avLst>
              <a:gd name="adj1" fmla="val -62254"/>
              <a:gd name="adj2" fmla="val -233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dirty="0" smtClean="0"/>
          </a:p>
          <a:p>
            <a:r>
              <a:rPr kumimoji="1" lang="ja-JP" altLang="en-US" dirty="0" smtClean="0"/>
              <a:t>裁断した布に配置するため</a:t>
            </a:r>
            <a:r>
              <a:rPr kumimoji="1" lang="ja-JP" altLang="en-US" dirty="0" smtClean="0"/>
              <a:t>の型紙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の縫い代寸法を目安に</a:t>
            </a:r>
            <a:r>
              <a:rPr kumimoji="1" lang="ja-JP" altLang="en-US" dirty="0" smtClean="0"/>
              <a:t>布に型紙を載せ周り</a:t>
            </a:r>
            <a:r>
              <a:rPr kumimoji="1" lang="ja-JP" altLang="en-US" dirty="0" smtClean="0"/>
              <a:t>をチャコペンや鉛筆等で</a:t>
            </a:r>
            <a:r>
              <a:rPr kumimoji="1" lang="ja-JP" altLang="en-US" dirty="0" smtClean="0"/>
              <a:t>布に記す。</a:t>
            </a:r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7860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4300" y="383414"/>
            <a:ext cx="11888193" cy="5991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型紙６：しるし付けを布にトレースする場所</a:t>
            </a:r>
            <a:endParaRPr kumimoji="1" lang="ja-JP" altLang="en-US" dirty="0"/>
          </a:p>
        </p:txBody>
      </p:sp>
      <p:sp>
        <p:nvSpPr>
          <p:cNvPr id="6" name="角丸四角形吹き出し 5"/>
          <p:cNvSpPr/>
          <p:nvPr/>
        </p:nvSpPr>
        <p:spPr>
          <a:xfrm>
            <a:off x="677781" y="2554706"/>
            <a:ext cx="2903620" cy="2173705"/>
          </a:xfrm>
          <a:prstGeom prst="wedgeRoundRectCallout">
            <a:avLst>
              <a:gd name="adj1" fmla="val 98773"/>
              <a:gd name="adj2" fmla="val -394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/>
              <a:t>型紙６</a:t>
            </a:r>
            <a:endParaRPr kumimoji="1" lang="en-US" altLang="ja-JP" dirty="0" smtClean="0"/>
          </a:p>
          <a:p>
            <a:r>
              <a:rPr kumimoji="1" lang="ja-JP" altLang="en-US" dirty="0" smtClean="0"/>
              <a:t>：布にしるし付けするとき</a:t>
            </a:r>
            <a:r>
              <a:rPr kumimoji="1" lang="ja-JP" altLang="en-US" dirty="0" smtClean="0"/>
              <a:t>のしるしを布にトレースする場所の目安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764" y="1808163"/>
            <a:ext cx="6129236" cy="4333716"/>
          </a:xfrm>
        </p:spPr>
      </p:pic>
    </p:spTree>
    <p:extLst>
      <p:ext uri="{BB962C8B-B14F-4D97-AF65-F5344CB8AC3E}">
        <p14:creationId xmlns:p14="http://schemas.microsoft.com/office/powerpoint/2010/main" val="3114631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4300" y="383414"/>
            <a:ext cx="11888193" cy="5991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型紙７：縫製する時の縫製場所と両面テープ箇所</a:t>
            </a:r>
            <a:endParaRPr kumimoji="1" lang="ja-JP" altLang="en-US" dirty="0"/>
          </a:p>
        </p:txBody>
      </p:sp>
      <p:sp>
        <p:nvSpPr>
          <p:cNvPr id="6" name="角丸四角形吹き出し 5"/>
          <p:cNvSpPr/>
          <p:nvPr/>
        </p:nvSpPr>
        <p:spPr>
          <a:xfrm>
            <a:off x="677781" y="2554706"/>
            <a:ext cx="2903620" cy="2173705"/>
          </a:xfrm>
          <a:prstGeom prst="wedgeRoundRectCallout">
            <a:avLst>
              <a:gd name="adj1" fmla="val 98773"/>
              <a:gd name="adj2" fmla="val -394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/>
              <a:t>型紙</a:t>
            </a:r>
            <a:r>
              <a:rPr kumimoji="1" lang="en-US" altLang="ja-JP" dirty="0" smtClean="0"/>
              <a:t>7</a:t>
            </a:r>
            <a:endParaRPr kumimoji="1" lang="en-US" altLang="ja-JP" dirty="0" smtClean="0"/>
          </a:p>
          <a:p>
            <a:r>
              <a:rPr kumimoji="1" lang="ja-JP" altLang="en-US" dirty="0" smtClean="0"/>
              <a:t>：縫製する時の目安線</a:t>
            </a:r>
            <a:endParaRPr kumimoji="1" lang="en-US" altLang="ja-JP" dirty="0" smtClean="0"/>
          </a:p>
          <a:p>
            <a:r>
              <a:rPr kumimoji="1" lang="ja-JP" altLang="en-US" dirty="0" smtClean="0"/>
              <a:t>・青いところを縫う</a:t>
            </a:r>
            <a:endParaRPr kumimoji="1" lang="en-US" altLang="ja-JP" dirty="0" smtClean="0"/>
          </a:p>
          <a:p>
            <a:r>
              <a:rPr kumimoji="1" lang="ja-JP" altLang="en-US" dirty="0" smtClean="0"/>
              <a:t>・オレンジの斜線の所に両面テープでつける。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764" y="1909763"/>
            <a:ext cx="6064349" cy="4287837"/>
          </a:xfrm>
        </p:spPr>
      </p:pic>
    </p:spTree>
    <p:extLst>
      <p:ext uri="{BB962C8B-B14F-4D97-AF65-F5344CB8AC3E}">
        <p14:creationId xmlns:p14="http://schemas.microsoft.com/office/powerpoint/2010/main" val="1606211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型紙</a:t>
            </a:r>
            <a:r>
              <a:rPr kumimoji="1" lang="en-US" altLang="ja-JP" dirty="0" smtClean="0"/>
              <a:t>0</a:t>
            </a:r>
            <a:r>
              <a:rPr kumimoji="1" lang="ja-JP" altLang="en-US" dirty="0" smtClean="0"/>
              <a:t>：寸法入り原図</a:t>
            </a:r>
            <a:endParaRPr kumimoji="1" lang="ja-JP" altLang="en-US" dirty="0"/>
          </a:p>
        </p:txBody>
      </p:sp>
      <p:sp>
        <p:nvSpPr>
          <p:cNvPr id="6" name="角丸四角形吹き出し 5"/>
          <p:cNvSpPr/>
          <p:nvPr/>
        </p:nvSpPr>
        <p:spPr>
          <a:xfrm>
            <a:off x="393032" y="2193757"/>
            <a:ext cx="3521242" cy="3797968"/>
          </a:xfrm>
          <a:prstGeom prst="wedgeRoundRectCallout">
            <a:avLst>
              <a:gd name="adj1" fmla="val 60973"/>
              <a:gd name="adj2" fmla="val -340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/>
              <a:t>型紙</a:t>
            </a:r>
            <a:r>
              <a:rPr kumimoji="1" lang="en-US" altLang="ja-JP" dirty="0" smtClean="0"/>
              <a:t>0</a:t>
            </a:r>
            <a:endParaRPr kumimoji="1" lang="en-US" altLang="ja-JP" dirty="0" smtClean="0"/>
          </a:p>
          <a:p>
            <a:r>
              <a:rPr kumimoji="1" lang="ja-JP" altLang="en-US" dirty="0" smtClean="0"/>
              <a:t>：</a:t>
            </a:r>
            <a:r>
              <a:rPr kumimoji="1" lang="en-US" altLang="ja-JP" dirty="0" smtClean="0"/>
              <a:t>A3</a:t>
            </a:r>
            <a:r>
              <a:rPr kumimoji="1" lang="ja-JP" altLang="en-US" dirty="0" smtClean="0"/>
              <a:t>サイズでプリントする</a:t>
            </a:r>
            <a:endParaRPr kumimoji="1" lang="en-US" altLang="ja-JP" dirty="0"/>
          </a:p>
          <a:p>
            <a:r>
              <a:rPr kumimoji="1" lang="ja-JP" altLang="en-US" dirty="0" smtClean="0"/>
              <a:t>型紙のサイズ入り原図</a:t>
            </a:r>
            <a:endParaRPr kumimoji="1" lang="en-US" altLang="ja-JP" dirty="0" smtClean="0"/>
          </a:p>
          <a:p>
            <a:r>
              <a:rPr kumimoji="1" lang="ja-JP" altLang="en-US" dirty="0" smtClean="0"/>
              <a:t>ペットボトル</a:t>
            </a:r>
            <a:r>
              <a:rPr kumimoji="1" lang="ja-JP" altLang="en-US" dirty="0" smtClean="0"/>
              <a:t>に着せるサイズ</a:t>
            </a:r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075" y="1737360"/>
            <a:ext cx="6288426" cy="4447540"/>
          </a:xfrm>
        </p:spPr>
      </p:pic>
    </p:spTree>
    <p:extLst>
      <p:ext uri="{BB962C8B-B14F-4D97-AF65-F5344CB8AC3E}">
        <p14:creationId xmlns:p14="http://schemas.microsoft.com/office/powerpoint/2010/main" val="325617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型紙１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535" y="556288"/>
            <a:ext cx="7687417" cy="5435437"/>
          </a:xfrm>
        </p:spPr>
      </p:pic>
      <p:sp>
        <p:nvSpPr>
          <p:cNvPr id="6" name="角丸四角形吹き出し 5"/>
          <p:cNvSpPr/>
          <p:nvPr/>
        </p:nvSpPr>
        <p:spPr>
          <a:xfrm>
            <a:off x="393032" y="2193757"/>
            <a:ext cx="3521242" cy="3797968"/>
          </a:xfrm>
          <a:prstGeom prst="wedgeRoundRectCallout">
            <a:avLst>
              <a:gd name="adj1" fmla="val 60973"/>
              <a:gd name="adj2" fmla="val -340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/>
              <a:t>型紙１</a:t>
            </a:r>
            <a:endParaRPr kumimoji="1" lang="en-US" altLang="ja-JP" dirty="0" smtClean="0"/>
          </a:p>
          <a:p>
            <a:r>
              <a:rPr kumimoji="1" lang="ja-JP" altLang="en-US" dirty="0" smtClean="0"/>
              <a:t>：</a:t>
            </a:r>
            <a:r>
              <a:rPr kumimoji="1" lang="en-US" altLang="ja-JP" dirty="0" smtClean="0"/>
              <a:t>A3</a:t>
            </a:r>
            <a:r>
              <a:rPr kumimoji="1" lang="ja-JP" altLang="en-US" dirty="0" smtClean="0"/>
              <a:t>サイズでプリントする</a:t>
            </a:r>
            <a:endParaRPr kumimoji="1" lang="en-US" altLang="ja-JP" dirty="0"/>
          </a:p>
          <a:p>
            <a:r>
              <a:rPr kumimoji="1" lang="ja-JP" altLang="en-US" dirty="0" smtClean="0"/>
              <a:t>ペットボトルに着せるサイズ</a:t>
            </a:r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9366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2078" y="661736"/>
            <a:ext cx="4593657" cy="1026695"/>
          </a:xfrm>
        </p:spPr>
        <p:txBody>
          <a:bodyPr/>
          <a:lstStyle/>
          <a:p>
            <a:r>
              <a:rPr kumimoji="1" lang="ja-JP" altLang="en-US" dirty="0" smtClean="0"/>
              <a:t>型紙２：布裁断用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311" y="385011"/>
            <a:ext cx="7743617" cy="5594684"/>
          </a:xfrm>
        </p:spPr>
      </p:pic>
      <p:sp>
        <p:nvSpPr>
          <p:cNvPr id="6" name="角丸四角形吹き出し 5"/>
          <p:cNvSpPr/>
          <p:nvPr/>
        </p:nvSpPr>
        <p:spPr>
          <a:xfrm>
            <a:off x="441160" y="2097506"/>
            <a:ext cx="4243136" cy="1909010"/>
          </a:xfrm>
          <a:prstGeom prst="wedgeRoundRectCallout">
            <a:avLst>
              <a:gd name="adj1" fmla="val 80239"/>
              <a:gd name="adj2" fmla="val -475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/>
              <a:t>型紙２：布裁断用</a:t>
            </a:r>
            <a:endParaRPr kumimoji="1" lang="en-US" altLang="ja-JP" dirty="0" smtClean="0"/>
          </a:p>
          <a:p>
            <a:r>
              <a:rPr kumimoji="1" lang="en-US" altLang="ja-JP" dirty="0" smtClean="0"/>
              <a:t>A3</a:t>
            </a:r>
            <a:r>
              <a:rPr kumimoji="1" lang="ja-JP" altLang="en-US" dirty="0" smtClean="0"/>
              <a:t>サイズでプリント</a:t>
            </a:r>
            <a:endParaRPr kumimoji="1" lang="en-US" altLang="ja-JP" dirty="0" smtClean="0"/>
          </a:p>
          <a:p>
            <a:r>
              <a:rPr kumimoji="1" lang="ja-JP" altLang="en-US" dirty="0" smtClean="0"/>
              <a:t>縫代も含んだ外形なので、</a:t>
            </a:r>
            <a:r>
              <a:rPr kumimoji="1" lang="ja-JP" altLang="en-US" dirty="0"/>
              <a:t>厚紙に貼り付けて使うとよい</a:t>
            </a:r>
            <a:endParaRPr kumimoji="1" lang="en-US" altLang="ja-JP" dirty="0"/>
          </a:p>
          <a:p>
            <a:r>
              <a:rPr kumimoji="1" lang="ja-JP" altLang="en-US" dirty="0" smtClean="0"/>
              <a:t>布裁断用で２つ折りにし、中表にして輪にした布においてしるしつけする</a:t>
            </a:r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9559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0506" y="383414"/>
            <a:ext cx="9603275" cy="5991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型紙３：しるし付けの際の縫代入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76"/>
          <a:stretch/>
        </p:blipFill>
        <p:spPr>
          <a:xfrm>
            <a:off x="5245768" y="1053596"/>
            <a:ext cx="5643615" cy="5304117"/>
          </a:xfrm>
        </p:spPr>
      </p:pic>
      <p:sp>
        <p:nvSpPr>
          <p:cNvPr id="6" name="角丸四角形吹き出し 5"/>
          <p:cNvSpPr/>
          <p:nvPr/>
        </p:nvSpPr>
        <p:spPr>
          <a:xfrm>
            <a:off x="790076" y="2743200"/>
            <a:ext cx="2903620" cy="2173705"/>
          </a:xfrm>
          <a:prstGeom prst="wedgeRoundRectCallout">
            <a:avLst>
              <a:gd name="adj1" fmla="val 98773"/>
              <a:gd name="adj2" fmla="val -394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/>
              <a:t>型紙３</a:t>
            </a:r>
            <a:endParaRPr kumimoji="1" lang="en-US" altLang="ja-JP" dirty="0" smtClean="0"/>
          </a:p>
          <a:p>
            <a:r>
              <a:rPr kumimoji="1" lang="ja-JP" altLang="en-US" dirty="0" smtClean="0"/>
              <a:t>：布にしるし付けするときの縫代寸法参照用</a:t>
            </a:r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6257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0506" y="383414"/>
            <a:ext cx="9603275" cy="5991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型紙４：しるし付けの際の縫代無型紙</a:t>
            </a:r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399" y="1024105"/>
            <a:ext cx="7309385" cy="5168148"/>
          </a:xfrm>
        </p:spPr>
      </p:pic>
      <p:sp>
        <p:nvSpPr>
          <p:cNvPr id="6" name="角丸四角形吹き出し 5"/>
          <p:cNvSpPr/>
          <p:nvPr/>
        </p:nvSpPr>
        <p:spPr>
          <a:xfrm>
            <a:off x="677781" y="2554706"/>
            <a:ext cx="2903620" cy="2173705"/>
          </a:xfrm>
          <a:prstGeom prst="wedgeRoundRectCallout">
            <a:avLst>
              <a:gd name="adj1" fmla="val 98773"/>
              <a:gd name="adj2" fmla="val -394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/>
              <a:t>型紙４</a:t>
            </a:r>
            <a:endParaRPr kumimoji="1" lang="en-US" altLang="ja-JP" dirty="0" smtClean="0"/>
          </a:p>
          <a:p>
            <a:r>
              <a:rPr kumimoji="1" lang="ja-JP" altLang="en-US" dirty="0" smtClean="0"/>
              <a:t>：布にしるし付けするときの縫代無型紙</a:t>
            </a:r>
            <a:endParaRPr kumimoji="1" lang="en-US" altLang="ja-JP" dirty="0" smtClean="0"/>
          </a:p>
          <a:p>
            <a:r>
              <a:rPr kumimoji="1" lang="en-US" altLang="ja-JP" dirty="0" smtClean="0"/>
              <a:t>A3</a:t>
            </a:r>
            <a:r>
              <a:rPr kumimoji="1" lang="ja-JP" altLang="en-US" dirty="0" smtClean="0"/>
              <a:t>サイズで印刷し、厚紙に貼って使用</a:t>
            </a:r>
            <a:endParaRPr kumimoji="1" lang="en-US" altLang="ja-JP" dirty="0" smtClean="0"/>
          </a:p>
          <a:p>
            <a:r>
              <a:rPr kumimoji="1" lang="ja-JP" altLang="en-US" dirty="0" smtClean="0"/>
              <a:t>左右</a:t>
            </a:r>
            <a:r>
              <a:rPr kumimoji="1" lang="ja-JP" altLang="en-US" dirty="0"/>
              <a:t>対称</a:t>
            </a:r>
            <a:r>
              <a:rPr kumimoji="1" lang="ja-JP" altLang="en-US" dirty="0" smtClean="0"/>
              <a:t>なので</a:t>
            </a:r>
            <a:r>
              <a:rPr kumimoji="1" lang="ja-JP" altLang="en-US" dirty="0"/>
              <a:t>中表の布にあてるとき、</a:t>
            </a:r>
            <a:r>
              <a:rPr kumimoji="1" lang="ja-JP" altLang="en-US" dirty="0" smtClean="0"/>
              <a:t>左半身用</a:t>
            </a:r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0135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0506" y="383414"/>
            <a:ext cx="9603275" cy="5991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型紙５：しるし付けの際の縫代無型紙</a:t>
            </a:r>
            <a:r>
              <a:rPr kumimoji="1" lang="en-US" altLang="ja-JP" dirty="0" smtClean="0"/>
              <a:t>B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601" y="903790"/>
            <a:ext cx="7144892" cy="5051842"/>
          </a:xfrm>
        </p:spPr>
      </p:pic>
      <p:sp>
        <p:nvSpPr>
          <p:cNvPr id="6" name="角丸四角形吹き出し 5"/>
          <p:cNvSpPr/>
          <p:nvPr/>
        </p:nvSpPr>
        <p:spPr>
          <a:xfrm>
            <a:off x="677781" y="2554706"/>
            <a:ext cx="2903620" cy="2173705"/>
          </a:xfrm>
          <a:prstGeom prst="wedgeRoundRectCallout">
            <a:avLst>
              <a:gd name="adj1" fmla="val 98773"/>
              <a:gd name="adj2" fmla="val -394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/>
              <a:t>型紙５</a:t>
            </a:r>
            <a:endParaRPr kumimoji="1" lang="en-US" altLang="ja-JP" dirty="0" smtClean="0"/>
          </a:p>
          <a:p>
            <a:r>
              <a:rPr kumimoji="1" lang="ja-JP" altLang="en-US" dirty="0" smtClean="0"/>
              <a:t>：布にしるし付けするときの縫代無型紙</a:t>
            </a:r>
            <a:endParaRPr kumimoji="1" lang="en-US" altLang="ja-JP" dirty="0" smtClean="0"/>
          </a:p>
          <a:p>
            <a:r>
              <a:rPr kumimoji="1" lang="en-US" altLang="ja-JP" dirty="0" smtClean="0"/>
              <a:t>A3</a:t>
            </a:r>
            <a:r>
              <a:rPr kumimoji="1" lang="ja-JP" altLang="en-US" dirty="0" smtClean="0"/>
              <a:t>サイズで印刷し、厚紙に貼って使用</a:t>
            </a:r>
            <a:endParaRPr kumimoji="1" lang="en-US" altLang="ja-JP" dirty="0" smtClean="0"/>
          </a:p>
          <a:p>
            <a:r>
              <a:rPr kumimoji="1" lang="ja-JP" altLang="en-US" dirty="0" smtClean="0"/>
              <a:t>左右</a:t>
            </a:r>
            <a:r>
              <a:rPr kumimoji="1" lang="ja-JP" altLang="en-US" dirty="0"/>
              <a:t>対称</a:t>
            </a:r>
            <a:r>
              <a:rPr kumimoji="1" lang="ja-JP" altLang="en-US" dirty="0" smtClean="0"/>
              <a:t>なので中表の布にあてるとき、右半身用</a:t>
            </a:r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1231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780" y="237782"/>
            <a:ext cx="10058400" cy="1450757"/>
          </a:xfrm>
        </p:spPr>
        <p:txBody>
          <a:bodyPr/>
          <a:lstStyle/>
          <a:p>
            <a:r>
              <a:rPr kumimoji="1" lang="ja-JP" altLang="en-US" dirty="0" smtClean="0"/>
              <a:t>身頃布への型紙の印入れ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63" y="2111651"/>
            <a:ext cx="4938712" cy="3491948"/>
          </a:xfrm>
        </p:spPr>
      </p:pic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238" y="2112212"/>
            <a:ext cx="4937125" cy="3490826"/>
          </a:xfrm>
        </p:spPr>
      </p:pic>
      <p:sp>
        <p:nvSpPr>
          <p:cNvPr id="8" name="角丸四角形吹き出し 7"/>
          <p:cNvSpPr/>
          <p:nvPr/>
        </p:nvSpPr>
        <p:spPr>
          <a:xfrm>
            <a:off x="7300712" y="125273"/>
            <a:ext cx="4896851" cy="1398727"/>
          </a:xfrm>
          <a:prstGeom prst="wedgeRoundRectCallout">
            <a:avLst>
              <a:gd name="adj1" fmla="val -62513"/>
              <a:gd name="adj2" fmla="val 59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dirty="0" smtClean="0"/>
          </a:p>
          <a:p>
            <a:r>
              <a:rPr kumimoji="1" lang="ja-JP" altLang="en-US" dirty="0"/>
              <a:t>型紙</a:t>
            </a:r>
            <a:r>
              <a:rPr kumimoji="1" lang="en-US" altLang="ja-JP" dirty="0"/>
              <a:t>5,6</a:t>
            </a:r>
            <a:r>
              <a:rPr kumimoji="1" lang="ja-JP" altLang="en-US" dirty="0"/>
              <a:t>の</a:t>
            </a:r>
            <a:r>
              <a:rPr kumimoji="1" lang="en-US" altLang="ja-JP" dirty="0"/>
              <a:t>A,B</a:t>
            </a:r>
            <a:r>
              <a:rPr kumimoji="1" lang="ja-JP" altLang="en-US" dirty="0"/>
              <a:t>を身頃とえりは前後をつなげて</a:t>
            </a:r>
            <a:r>
              <a:rPr kumimoji="1" lang="en-US" altLang="ja-JP" dirty="0"/>
              <a:t>1</a:t>
            </a:r>
            <a:r>
              <a:rPr kumimoji="1" lang="ja-JP" altLang="en-US" dirty="0"/>
              <a:t>パーツにする。</a:t>
            </a:r>
            <a:endParaRPr kumimoji="1" lang="en-US" altLang="ja-JP" dirty="0"/>
          </a:p>
          <a:p>
            <a:pPr algn="ctr"/>
            <a:endParaRPr kumimoji="1" lang="ja-JP" altLang="en-US" dirty="0"/>
          </a:p>
        </p:txBody>
      </p:sp>
      <p:sp>
        <p:nvSpPr>
          <p:cNvPr id="3" name="下カーブ矢印 2"/>
          <p:cNvSpPr/>
          <p:nvPr/>
        </p:nvSpPr>
        <p:spPr>
          <a:xfrm>
            <a:off x="4292600" y="1689100"/>
            <a:ext cx="1003300" cy="42255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下カーブ矢印 3"/>
          <p:cNvSpPr/>
          <p:nvPr/>
        </p:nvSpPr>
        <p:spPr>
          <a:xfrm flipH="1">
            <a:off x="7200900" y="1689100"/>
            <a:ext cx="787400" cy="42255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下カーブ矢印 8"/>
          <p:cNvSpPr/>
          <p:nvPr/>
        </p:nvSpPr>
        <p:spPr>
          <a:xfrm>
            <a:off x="2120107" y="1543051"/>
            <a:ext cx="7861300" cy="63098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75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98267"/>
          </a:xfrm>
        </p:spPr>
        <p:txBody>
          <a:bodyPr/>
          <a:lstStyle/>
          <a:p>
            <a:r>
              <a:rPr kumimoji="1" lang="ja-JP" altLang="en-US" dirty="0" smtClean="0"/>
              <a:t>手ぬぐいの布の裁断</a:t>
            </a:r>
            <a:endParaRPr kumimoji="1" lang="ja-JP" altLang="en-US" dirty="0"/>
          </a:p>
        </p:txBody>
      </p:sp>
      <p:pic>
        <p:nvPicPr>
          <p:cNvPr id="5" name="図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0103" y="1737360"/>
            <a:ext cx="5767137" cy="4004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テキスト ボックス 53"/>
          <p:cNvSpPr txBox="1"/>
          <p:nvPr/>
        </p:nvSpPr>
        <p:spPr>
          <a:xfrm>
            <a:off x="2870683" y="2113547"/>
            <a:ext cx="243840" cy="345435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900" kern="100" dirty="0">
                <a:effectLst/>
                <a:latin typeface="Segoe UI Emoji" panose="020B0502040204020203" pitchFamily="34" charset="0"/>
                <a:ea typeface="ＭＳ 明朝" panose="02020609040205080304" pitchFamily="17" charset="-128"/>
                <a:cs typeface="Times New Roman" panose="02020603050405020304" pitchFamily="18" charset="0"/>
                <a:sym typeface="Segoe UI Emoji" panose="020B0502040204020203" pitchFamily="34" charset="0"/>
              </a:rPr>
              <a:t>●</a:t>
            </a:r>
            <a:r>
              <a:rPr lang="ja-JP" sz="9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　</a:t>
            </a:r>
            <a:r>
              <a:rPr lang="ja-JP" altLang="en-US" sz="9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　　</a:t>
            </a:r>
            <a:r>
              <a:rPr lang="ja-JP" sz="9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</a:t>
            </a:r>
            <a:r>
              <a:rPr lang="en-US" sz="900" kern="100" dirty="0">
                <a:effectLst/>
                <a:latin typeface="Segoe UI Emoji" panose="020B0502040204020203" pitchFamily="34" charset="0"/>
                <a:ea typeface="ＭＳ 明朝" panose="02020609040205080304" pitchFamily="17" charset="-128"/>
                <a:cs typeface="Times New Roman" panose="02020603050405020304" pitchFamily="18" charset="0"/>
                <a:sym typeface="Segoe UI Emoji" panose="020B0502040204020203" pitchFamily="34" charset="0"/>
              </a:rPr>
              <a:t>●</a:t>
            </a:r>
            <a:r>
              <a:rPr lang="ja-JP" sz="9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</a:t>
            </a:r>
            <a:r>
              <a:rPr lang="ja-JP" altLang="en-US" sz="9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　　　　　</a:t>
            </a:r>
            <a:r>
              <a:rPr lang="ja-JP" sz="9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　</a:t>
            </a:r>
            <a:r>
              <a:rPr lang="en-US" sz="900" kern="100" dirty="0">
                <a:effectLst/>
                <a:latin typeface="Segoe UI Emoji" panose="020B0502040204020203" pitchFamily="34" charset="0"/>
                <a:ea typeface="ＭＳ 明朝" panose="02020609040205080304" pitchFamily="17" charset="-128"/>
                <a:cs typeface="Times New Roman" panose="02020603050405020304" pitchFamily="18" charset="0"/>
                <a:sym typeface="Segoe UI Emoji" panose="020B0502040204020203" pitchFamily="34" charset="0"/>
              </a:rPr>
              <a:t>●</a:t>
            </a:r>
            <a:r>
              <a:rPr lang="ja-JP" sz="9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　</a:t>
            </a:r>
            <a:r>
              <a:rPr lang="ja-JP" altLang="en-US" sz="9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　　　</a:t>
            </a:r>
            <a:r>
              <a:rPr lang="en-US" sz="900" kern="100" dirty="0" smtClean="0">
                <a:effectLst/>
                <a:latin typeface="Segoe UI Emoji" panose="020B0502040204020203" pitchFamily="34" charset="0"/>
                <a:ea typeface="ＭＳ 明朝" panose="02020609040205080304" pitchFamily="17" charset="-128"/>
                <a:cs typeface="Times New Roman" panose="02020603050405020304" pitchFamily="18" charset="0"/>
                <a:sym typeface="Segoe UI Emoji" panose="020B0502040204020203" pitchFamily="34" charset="0"/>
              </a:rPr>
              <a:t>●</a:t>
            </a:r>
            <a:endParaRPr lang="ja-JP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9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r>
              <a:rPr lang="ja-JP" altLang="en-US" sz="9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　　</a:t>
            </a:r>
            <a:endParaRPr lang="ja-JP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ja-JP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ja-JP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9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9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ja-JP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9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ja-JP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2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3074838" y="1808747"/>
            <a:ext cx="7324858" cy="3932902"/>
            <a:chOff x="153415" y="0"/>
            <a:chExt cx="2782726" cy="1455238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2494522" y="1027289"/>
              <a:ext cx="84459" cy="396239"/>
              <a:chOff x="-6030" y="112788"/>
              <a:chExt cx="48261" cy="476249"/>
            </a:xfrm>
          </p:grpSpPr>
          <p:sp>
            <p:nvSpPr>
              <p:cNvPr id="20" name="右中かっこ 19"/>
              <p:cNvSpPr/>
              <p:nvPr/>
            </p:nvSpPr>
            <p:spPr>
              <a:xfrm>
                <a:off x="-3488" y="112788"/>
                <a:ext cx="45719" cy="217170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1" name="右中かっこ 20"/>
              <p:cNvSpPr/>
              <p:nvPr/>
            </p:nvSpPr>
            <p:spPr>
              <a:xfrm>
                <a:off x="-6030" y="371867"/>
                <a:ext cx="45719" cy="217170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153415" y="0"/>
              <a:ext cx="91060" cy="1293989"/>
              <a:chOff x="0" y="0"/>
              <a:chExt cx="129540" cy="1497330"/>
            </a:xfrm>
          </p:grpSpPr>
          <p:sp>
            <p:nvSpPr>
              <p:cNvPr id="16" name="左中かっこ 15"/>
              <p:cNvSpPr/>
              <p:nvPr/>
            </p:nvSpPr>
            <p:spPr>
              <a:xfrm>
                <a:off x="41910" y="0"/>
                <a:ext cx="87630" cy="308610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17" name="左中かっこ 16"/>
              <p:cNvSpPr/>
              <p:nvPr/>
            </p:nvSpPr>
            <p:spPr>
              <a:xfrm>
                <a:off x="30480" y="403860"/>
                <a:ext cx="87630" cy="308610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18" name="左中かっこ 17"/>
              <p:cNvSpPr/>
              <p:nvPr/>
            </p:nvSpPr>
            <p:spPr>
              <a:xfrm>
                <a:off x="11430" y="784860"/>
                <a:ext cx="87630" cy="308610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19" name="左中かっこ 18"/>
              <p:cNvSpPr/>
              <p:nvPr/>
            </p:nvSpPr>
            <p:spPr>
              <a:xfrm>
                <a:off x="0" y="1188720"/>
                <a:ext cx="87630" cy="308610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3" name="テキスト ボックス 58"/>
            <p:cNvSpPr txBox="1"/>
            <p:nvPr/>
          </p:nvSpPr>
          <p:spPr>
            <a:xfrm>
              <a:off x="2619911" y="990418"/>
              <a:ext cx="316230" cy="4648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</a:pPr>
              <a:r>
                <a:rPr lang="ja-JP" sz="1200" kern="100" dirty="0">
                  <a:effectLst/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●</a:t>
              </a:r>
              <a:r>
                <a:rPr lang="en-US" sz="1200" kern="100" dirty="0">
                  <a:effectLst/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/2</a:t>
              </a:r>
              <a:r>
                <a:rPr lang="ja-JP" sz="1200" kern="100" dirty="0">
                  <a:effectLst/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　</a:t>
              </a:r>
              <a:endParaRPr lang="en-US" altLang="ja-JP" sz="12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  <a:p>
              <a:pPr algn="l">
                <a:spcAft>
                  <a:spcPts val="0"/>
                </a:spcAft>
              </a:pPr>
              <a:endParaRPr lang="en-US" sz="1200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  <a:sym typeface="Segoe UI Emoji" panose="020B0502040204020203" pitchFamily="34" charset="0"/>
              </a:endParaRPr>
            </a:p>
            <a:p>
              <a:pPr algn="l">
                <a:spcAft>
                  <a:spcPts val="0"/>
                </a:spcAft>
              </a:pPr>
              <a:endParaRPr lang="en-US" sz="12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  <a:sym typeface="Segoe UI Emoji" panose="020B0502040204020203" pitchFamily="34" charset="0"/>
              </a:endParaRPr>
            </a:p>
            <a:p>
              <a:pPr algn="l">
                <a:spcAft>
                  <a:spcPts val="0"/>
                </a:spcAft>
              </a:pPr>
              <a:endParaRPr lang="en-US" sz="12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  <a:sym typeface="Segoe UI Emoji" panose="020B0502040204020203" pitchFamily="34" charset="0"/>
              </a:endParaRPr>
            </a:p>
            <a:p>
              <a:pPr algn="l">
                <a:spcAft>
                  <a:spcPts val="0"/>
                </a:spcAft>
              </a:pPr>
              <a:r>
                <a:rPr lang="en-US" sz="1200" kern="100" dirty="0" smtClean="0">
                  <a:effectLst/>
                  <a:latin typeface="Segoe UI Emoji" panose="020B0502040204020203" pitchFamily="34" charset="0"/>
                  <a:ea typeface="ＭＳ 明朝" panose="02020609040205080304" pitchFamily="17" charset="-128"/>
                  <a:cs typeface="Times New Roman" panose="02020603050405020304" pitchFamily="18" charset="0"/>
                  <a:sym typeface="Segoe UI Emoji" panose="020B0502040204020203" pitchFamily="34" charset="0"/>
                </a:rPr>
                <a:t>●</a:t>
              </a:r>
              <a:r>
                <a:rPr lang="en-US" sz="1200" kern="100" dirty="0">
                  <a:effectLst/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/2</a:t>
              </a:r>
              <a:endParaRPr lang="ja-JP" sz="20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2000" kern="100" dirty="0">
                  <a:effectLst/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 </a:t>
              </a:r>
              <a:endParaRPr lang="ja-JP" sz="20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角丸四角形吹き出し 2"/>
          <p:cNvSpPr/>
          <p:nvPr/>
        </p:nvSpPr>
        <p:spPr>
          <a:xfrm>
            <a:off x="190500" y="1808747"/>
            <a:ext cx="2235200" cy="3759156"/>
          </a:xfrm>
          <a:prstGeom prst="wedgeRoundRectCallout">
            <a:avLst>
              <a:gd name="adj1" fmla="val 64395"/>
              <a:gd name="adj2" fmla="val 1283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ja-JP" dirty="0"/>
              <a:t>手ぬぐい布の幅（約</a:t>
            </a:r>
            <a:r>
              <a:rPr lang="en-US" altLang="ja-JP" dirty="0"/>
              <a:t>35</a:t>
            </a:r>
            <a:r>
              <a:rPr lang="ja-JP" altLang="ja-JP" dirty="0"/>
              <a:t>㎝）を</a:t>
            </a:r>
            <a:r>
              <a:rPr lang="en-US" altLang="ja-JP" dirty="0"/>
              <a:t>4</a:t>
            </a:r>
            <a:r>
              <a:rPr lang="ja-JP" altLang="ja-JP" dirty="0"/>
              <a:t>等分（</a:t>
            </a:r>
            <a:r>
              <a:rPr lang="en-US" altLang="ja-JP" dirty="0"/>
              <a:t>8</a:t>
            </a:r>
            <a:r>
              <a:rPr lang="ja-JP" altLang="ja-JP" dirty="0"/>
              <a:t>～</a:t>
            </a:r>
            <a:r>
              <a:rPr lang="en-US" altLang="ja-JP" dirty="0"/>
              <a:t>9cm</a:t>
            </a:r>
            <a:r>
              <a:rPr lang="ja-JP" altLang="ja-JP" dirty="0"/>
              <a:t>）して裁断する。最後の</a:t>
            </a:r>
            <a:r>
              <a:rPr lang="en-US" altLang="ja-JP" dirty="0"/>
              <a:t>1</a:t>
            </a:r>
            <a:r>
              <a:rPr lang="ja-JP" altLang="ja-JP" dirty="0"/>
              <a:t>枚はさらに半分に裁断する。</a:t>
            </a:r>
            <a:endParaRPr kumimoji="1" lang="ja-JP" altLang="en-US" dirty="0"/>
          </a:p>
        </p:txBody>
      </p:sp>
      <p:sp>
        <p:nvSpPr>
          <p:cNvPr id="4" name="右中かっこ 3"/>
          <p:cNvSpPr/>
          <p:nvPr/>
        </p:nvSpPr>
        <p:spPr>
          <a:xfrm>
            <a:off x="10274300" y="1808747"/>
            <a:ext cx="254000" cy="393290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528300" y="3251200"/>
            <a:ext cx="1257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dirty="0"/>
              <a:t>手ぬぐい布の</a:t>
            </a:r>
            <a:r>
              <a:rPr lang="ja-JP" altLang="ja-JP" dirty="0" smtClean="0"/>
              <a:t>幅</a:t>
            </a:r>
            <a:endParaRPr lang="en-US" altLang="ja-JP" dirty="0" smtClean="0"/>
          </a:p>
          <a:p>
            <a:r>
              <a:rPr lang="ja-JP" altLang="ja-JP" dirty="0" smtClean="0"/>
              <a:t>（</a:t>
            </a:r>
            <a:r>
              <a:rPr lang="ja-JP" altLang="ja-JP" dirty="0"/>
              <a:t>約</a:t>
            </a:r>
            <a:r>
              <a:rPr lang="en-US" altLang="ja-JP" dirty="0"/>
              <a:t>35</a:t>
            </a:r>
            <a:r>
              <a:rPr lang="ja-JP" altLang="ja-JP" dirty="0"/>
              <a:t>㎝）</a:t>
            </a:r>
            <a:endParaRPr kumimoji="1" lang="ja-JP" altLang="en-US" dirty="0"/>
          </a:p>
        </p:txBody>
      </p:sp>
      <p:sp>
        <p:nvSpPr>
          <p:cNvPr id="22" name="右中かっこ 21"/>
          <p:cNvSpPr/>
          <p:nvPr/>
        </p:nvSpPr>
        <p:spPr>
          <a:xfrm rot="5400000">
            <a:off x="6245200" y="3108300"/>
            <a:ext cx="111002" cy="566119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78531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</TotalTime>
  <Words>440</Words>
  <Application>Microsoft Office PowerPoint</Application>
  <PresentationFormat>ワイド画面</PresentationFormat>
  <Paragraphs>63</Paragraphs>
  <Slides>12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0" baseType="lpstr">
      <vt:lpstr>ＭＳ Ｐゴシック</vt:lpstr>
      <vt:lpstr>ＭＳ 明朝</vt:lpstr>
      <vt:lpstr>Calibri</vt:lpstr>
      <vt:lpstr>Calibri Light</vt:lpstr>
      <vt:lpstr>Century</vt:lpstr>
      <vt:lpstr>Segoe UI Emoji</vt:lpstr>
      <vt:lpstr>Times New Roman</vt:lpstr>
      <vt:lpstr>レトロスペクト</vt:lpstr>
      <vt:lpstr>ミニチュア浴衣製作のための布の裁断としるし付け　</vt:lpstr>
      <vt:lpstr>型紙0：寸法入り原図</vt:lpstr>
      <vt:lpstr>型紙１</vt:lpstr>
      <vt:lpstr>型紙２：布裁断用</vt:lpstr>
      <vt:lpstr>型紙３：しるし付けの際の縫代入</vt:lpstr>
      <vt:lpstr>型紙４：しるし付けの際の縫代無型紙A</vt:lpstr>
      <vt:lpstr>型紙５：しるし付けの際の縫代無型紙B</vt:lpstr>
      <vt:lpstr>身頃布への型紙の印入れ</vt:lpstr>
      <vt:lpstr>手ぬぐいの布の裁断</vt:lpstr>
      <vt:lpstr>布への型紙配置</vt:lpstr>
      <vt:lpstr>型紙６：しるし付けを布にトレースする場所</vt:lpstr>
      <vt:lpstr>型紙７：縫製する時の縫製場所と両面テープ箇所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ミニチュア浴衣製作のための布の裁断としるし付け</dc:title>
  <dc:creator>弥生 薩本</dc:creator>
  <cp:lastModifiedBy>satumoto@ynu.ac.jp</cp:lastModifiedBy>
  <cp:revision>9</cp:revision>
  <dcterms:created xsi:type="dcterms:W3CDTF">2017-05-30T02:40:59Z</dcterms:created>
  <dcterms:modified xsi:type="dcterms:W3CDTF">2017-07-12T05:47:53Z</dcterms:modified>
</cp:coreProperties>
</file>